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T Sans Narrow"/>
      <p:regular r:id="rId11"/>
      <p:bold r:id="rId12"/>
    </p:embeddedFont>
    <p:embeddedFont>
      <p:font typeface="Ope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regular.fntdata"/><Relationship Id="rId10" Type="http://schemas.openxmlformats.org/officeDocument/2006/relationships/slide" Target="slides/slide5.xml"/><Relationship Id="rId13" Type="http://schemas.openxmlformats.org/officeDocument/2006/relationships/font" Target="fonts/OpenSans-regular.fntdata"/><Relationship Id="rId12" Type="http://schemas.openxmlformats.org/officeDocument/2006/relationships/font" Target="fonts/PTSansNarrow-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italic.fntdata"/><Relationship Id="rId14" Type="http://schemas.openxmlformats.org/officeDocument/2006/relationships/font" Target="fonts/OpenSans-bold.fntdata"/><Relationship Id="rId16"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9"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9"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1"/>
          <p:cNvSpPr txBox="1"/>
          <p:nvPr>
            <p:ph hasCustomPrompt="1" type="title"/>
          </p:nvPr>
        </p:nvSpPr>
        <p:spPr>
          <a:xfrm>
            <a:off x="311700" y="1304850"/>
            <a:ext cx="85206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sp>
        <p:nvSpPr>
          <p:cNvPr id="22" name="Google Shape;22;p3"/>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3"/>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4" name="Google Shape;24;p3"/>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6" name="Shape 26"/>
        <p:cNvGrpSpPr/>
        <p:nvPr/>
      </p:nvGrpSpPr>
      <p:grpSpPr>
        <a:xfrm>
          <a:off x="0" y="0"/>
          <a:ext cx="0" cy="0"/>
          <a:chOff x="0" y="0"/>
          <a:chExt cx="0" cy="0"/>
        </a:xfrm>
      </p:grpSpPr>
      <p:sp>
        <p:nvSpPr>
          <p:cNvPr id="27" name="Google Shape;27;p4"/>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4"/>
          <p:cNvSpPr txBox="1"/>
          <p:nvPr>
            <p:ph type="title"/>
          </p:nvPr>
        </p:nvSpPr>
        <p:spPr>
          <a:xfrm>
            <a:off x="311700" y="814800"/>
            <a:ext cx="8571300" cy="942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p:txBody>
      </p:sp>
      <p:sp>
        <p:nvSpPr>
          <p:cNvPr id="29" name="Google Shape;2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5400"/>
              <a:buNone/>
              <a:defRPr b="0" sz="5400">
                <a:solidFill>
                  <a:schemeClr val="dk2"/>
                </a:solidFill>
              </a:defRPr>
            </a:lvl1pPr>
            <a:lvl2pPr lvl="1" algn="l">
              <a:lnSpc>
                <a:spcPct val="100000"/>
              </a:lnSpc>
              <a:spcBef>
                <a:spcPts val="0"/>
              </a:spcBef>
              <a:spcAft>
                <a:spcPts val="0"/>
              </a:spcAft>
              <a:buClr>
                <a:schemeClr val="dk2"/>
              </a:buClr>
              <a:buSzPts val="5400"/>
              <a:buNone/>
              <a:defRPr b="0" sz="5400">
                <a:solidFill>
                  <a:schemeClr val="dk2"/>
                </a:solidFill>
              </a:defRPr>
            </a:lvl2pPr>
            <a:lvl3pPr lvl="2" algn="l">
              <a:lnSpc>
                <a:spcPct val="100000"/>
              </a:lnSpc>
              <a:spcBef>
                <a:spcPts val="0"/>
              </a:spcBef>
              <a:spcAft>
                <a:spcPts val="0"/>
              </a:spcAft>
              <a:buClr>
                <a:schemeClr val="dk2"/>
              </a:buClr>
              <a:buSzPts val="5400"/>
              <a:buNone/>
              <a:defRPr b="0" sz="5400">
                <a:solidFill>
                  <a:schemeClr val="dk2"/>
                </a:solidFill>
              </a:defRPr>
            </a:lvl3pPr>
            <a:lvl4pPr lvl="3" algn="l">
              <a:lnSpc>
                <a:spcPct val="100000"/>
              </a:lnSpc>
              <a:spcBef>
                <a:spcPts val="0"/>
              </a:spcBef>
              <a:spcAft>
                <a:spcPts val="0"/>
              </a:spcAft>
              <a:buClr>
                <a:schemeClr val="dk2"/>
              </a:buClr>
              <a:buSzPts val="5400"/>
              <a:buNone/>
              <a:defRPr b="0" sz="5400">
                <a:solidFill>
                  <a:schemeClr val="dk2"/>
                </a:solidFill>
              </a:defRPr>
            </a:lvl4pPr>
            <a:lvl5pPr lvl="4" algn="l">
              <a:lnSpc>
                <a:spcPct val="100000"/>
              </a:lnSpc>
              <a:spcBef>
                <a:spcPts val="0"/>
              </a:spcBef>
              <a:spcAft>
                <a:spcPts val="0"/>
              </a:spcAft>
              <a:buClr>
                <a:schemeClr val="dk2"/>
              </a:buClr>
              <a:buSzPts val="5400"/>
              <a:buNone/>
              <a:defRPr b="0" sz="5400">
                <a:solidFill>
                  <a:schemeClr val="dk2"/>
                </a:solidFill>
              </a:defRPr>
            </a:lvl5pPr>
            <a:lvl6pPr lvl="5" algn="l">
              <a:lnSpc>
                <a:spcPct val="100000"/>
              </a:lnSpc>
              <a:spcBef>
                <a:spcPts val="0"/>
              </a:spcBef>
              <a:spcAft>
                <a:spcPts val="0"/>
              </a:spcAft>
              <a:buClr>
                <a:schemeClr val="dk2"/>
              </a:buClr>
              <a:buSzPts val="5400"/>
              <a:buNone/>
              <a:defRPr b="0" sz="5400">
                <a:solidFill>
                  <a:schemeClr val="dk2"/>
                </a:solidFill>
              </a:defRPr>
            </a:lvl6pPr>
            <a:lvl7pPr lvl="6" algn="l">
              <a:lnSpc>
                <a:spcPct val="100000"/>
              </a:lnSpc>
              <a:spcBef>
                <a:spcPts val="0"/>
              </a:spcBef>
              <a:spcAft>
                <a:spcPts val="0"/>
              </a:spcAft>
              <a:buClr>
                <a:schemeClr val="dk2"/>
              </a:buClr>
              <a:buSzPts val="5400"/>
              <a:buNone/>
              <a:defRPr b="0" sz="5400">
                <a:solidFill>
                  <a:schemeClr val="dk2"/>
                </a:solidFill>
              </a:defRPr>
            </a:lvl7pPr>
            <a:lvl8pPr lvl="7" algn="l">
              <a:lnSpc>
                <a:spcPct val="100000"/>
              </a:lnSpc>
              <a:spcBef>
                <a:spcPts val="0"/>
              </a:spcBef>
              <a:spcAft>
                <a:spcPts val="0"/>
              </a:spcAft>
              <a:buClr>
                <a:schemeClr val="dk2"/>
              </a:buClr>
              <a:buSzPts val="5400"/>
              <a:buNone/>
              <a:defRPr b="0" sz="5400">
                <a:solidFill>
                  <a:schemeClr val="dk2"/>
                </a:solidFill>
              </a:defRPr>
            </a:lvl8pPr>
            <a:lvl9pPr lvl="8" algn="l">
              <a:lnSpc>
                <a:spcPct val="100000"/>
              </a:lnSpc>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1pPr>
            <a:lvl2pPr lvl="1"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2pPr>
            <a:lvl3pPr lvl="2"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3pPr>
            <a:lvl4pPr lvl="3"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4pPr>
            <a:lvl5pPr lvl="4"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5pPr>
            <a:lvl6pPr lvl="5"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6pPr>
            <a:lvl7pPr lvl="6"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7pPr>
            <a:lvl8pPr lvl="7"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8pPr>
            <a:lvl9pPr lvl="8"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Open Sans"/>
              <a:buChar char="●"/>
              <a:defRPr b="0" i="0" sz="1800" u="none" cap="none" strike="noStrike">
                <a:solidFill>
                  <a:schemeClr val="dk2"/>
                </a:solidFill>
                <a:latin typeface="Open Sans"/>
                <a:ea typeface="Open Sans"/>
                <a:cs typeface="Open Sans"/>
                <a:sym typeface="Open Sans"/>
              </a:defRPr>
            </a:lvl1pPr>
            <a:lvl2pPr indent="-317500" lvl="1" marL="914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2pPr>
            <a:lvl3pPr indent="-317500" lvl="2" marL="1371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3pPr>
            <a:lvl4pPr indent="-317500" lvl="3" marL="18288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4pPr>
            <a:lvl5pPr indent="-317500" lvl="4" marL="22860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5pPr>
            <a:lvl6pPr indent="-317500" lvl="5" marL="27432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6pPr>
            <a:lvl7pPr indent="-317500" lvl="6" marL="3200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7pPr>
            <a:lvl8pPr indent="-317500" lvl="7" marL="3657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8pPr>
            <a:lvl9pPr indent="-317500" lvl="8" marL="4114800" marR="0" rtl="0" algn="l">
              <a:lnSpc>
                <a:spcPct val="115000"/>
              </a:lnSpc>
              <a:spcBef>
                <a:spcPts val="1600"/>
              </a:spcBef>
              <a:spcAft>
                <a:spcPts val="160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417875" y="1192150"/>
            <a:ext cx="8492700" cy="7251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5400"/>
              <a:buNone/>
            </a:pPr>
            <a:r>
              <a:rPr lang="en" sz="4800"/>
              <a:t>Todays Dental Associate Advantages</a:t>
            </a:r>
            <a:endParaRPr sz="4800"/>
          </a:p>
        </p:txBody>
      </p:sp>
      <p:sp>
        <p:nvSpPr>
          <p:cNvPr id="67" name="Google Shape;67;p13"/>
          <p:cNvSpPr txBox="1"/>
          <p:nvPr>
            <p:ph idx="1" type="subTitle"/>
          </p:nvPr>
        </p:nvSpPr>
        <p:spPr>
          <a:xfrm>
            <a:off x="2137225" y="2850039"/>
            <a:ext cx="48705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a:t>Run it as you own 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Who are we?</a:t>
            </a:r>
            <a:endParaRPr/>
          </a:p>
        </p:txBody>
      </p:sp>
      <p:sp>
        <p:nvSpPr>
          <p:cNvPr id="73" name="Google Shape;73;p14"/>
          <p:cNvSpPr txBox="1"/>
          <p:nvPr>
            <p:ph idx="1" type="body"/>
          </p:nvPr>
        </p:nvSpPr>
        <p:spPr>
          <a:xfrm>
            <a:off x="311700" y="1029850"/>
            <a:ext cx="8520600" cy="3976200"/>
          </a:xfrm>
          <a:prstGeom prst="rect">
            <a:avLst/>
          </a:prstGeom>
          <a:noFill/>
          <a:ln>
            <a:noFill/>
          </a:ln>
        </p:spPr>
        <p:txBody>
          <a:bodyPr anchorCtr="0" anchor="t" bIns="91425" lIns="91425" spcFirstLastPara="1" rIns="91425" wrap="square" tIns="91425">
            <a:noAutofit/>
          </a:bodyPr>
          <a:lstStyle/>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Our Vision- Reason for Being</a:t>
            </a:r>
            <a:endParaRPr b="1"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lang="en" sz="1000">
                <a:solidFill>
                  <a:srgbClr val="000000"/>
                </a:solidFill>
                <a:latin typeface="Arial"/>
                <a:ea typeface="Arial"/>
                <a:cs typeface="Arial"/>
                <a:sym typeface="Arial"/>
              </a:rPr>
              <a:t>We want to serve the dental needs of our customers (30%Medicaid ,70% Insurance and private Patients ) at a reasonable price by driving operational efficiencies, thus creating a very profitable model for our associates, investors and building long lasting relationships with our patients.</a:t>
            </a:r>
            <a:endParaRPr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Our Mission- How do we go about it</a:t>
            </a:r>
            <a:endParaRPr b="1"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lang="en" sz="1000">
                <a:solidFill>
                  <a:srgbClr val="000000"/>
                </a:solidFill>
                <a:latin typeface="Arial"/>
                <a:ea typeface="Arial"/>
                <a:cs typeface="Arial"/>
                <a:sym typeface="Arial"/>
              </a:rPr>
              <a:t>We will achieve this by diligently measuring and religiously adhering to the key performance indicators in every aspect of our business. (Marketing &amp; Communications, Finance &amp; Accounting, Legal &amp; HR, Operations &amp; Management, Information Technology &amp; Knowledge Management)</a:t>
            </a:r>
            <a:endParaRPr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Our Values- Guiding Principles</a:t>
            </a:r>
            <a:endParaRPr b="1"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lang="en" sz="1000">
                <a:solidFill>
                  <a:srgbClr val="000000"/>
                </a:solidFill>
                <a:latin typeface="Arial"/>
                <a:ea typeface="Arial"/>
                <a:cs typeface="Arial"/>
                <a:sym typeface="Arial"/>
              </a:rPr>
              <a:t>We will achieve our goals by using the golden principle and positive relation building with all parties (patients, associates, regulators, vendors and the overall community)</a:t>
            </a:r>
            <a:endParaRPr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Our Structure- DSO Level (Todays Dental Partners)</a:t>
            </a:r>
            <a:endParaRPr b="1" sz="10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lang="en" sz="1000">
                <a:solidFill>
                  <a:srgbClr val="000000"/>
                </a:solidFill>
                <a:latin typeface="Arial"/>
                <a:ea typeface="Arial"/>
                <a:cs typeface="Arial"/>
                <a:sym typeface="Arial"/>
              </a:rPr>
              <a:t>Our DSO (run by professionals who worked in senior roles in fortune 50 companies) will provide all our centralized services mentioned above leaving Clinical Ownership and Leadership to the Associate running the practice</a:t>
            </a:r>
            <a:endParaRPr sz="1100">
              <a:solidFill>
                <a:srgbClr val="000000"/>
              </a:solidFill>
              <a:latin typeface="Arial"/>
              <a:ea typeface="Arial"/>
              <a:cs typeface="Arial"/>
              <a:sym typeface="Arial"/>
            </a:endParaRPr>
          </a:p>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Our Structure- Practice Level</a:t>
            </a:r>
            <a:endParaRPr b="1" sz="1000">
              <a:solidFill>
                <a:srgbClr val="000000"/>
              </a:solidFill>
              <a:latin typeface="Arial"/>
              <a:ea typeface="Arial"/>
              <a:cs typeface="Arial"/>
              <a:sym typeface="Arial"/>
            </a:endParaRPr>
          </a:p>
          <a:p>
            <a:pPr indent="0" lvl="0" marL="0" rtl="0" algn="l">
              <a:lnSpc>
                <a:spcPct val="172800"/>
              </a:lnSpc>
              <a:spcBef>
                <a:spcPts val="0"/>
              </a:spcBef>
              <a:spcAft>
                <a:spcPts val="0"/>
              </a:spcAft>
              <a:buSzPts val="1800"/>
              <a:buNone/>
            </a:pPr>
            <a:r>
              <a:rPr lang="en" sz="1000">
                <a:solidFill>
                  <a:srgbClr val="000000"/>
                </a:solidFill>
                <a:latin typeface="Arial"/>
                <a:ea typeface="Arial"/>
                <a:cs typeface="Arial"/>
                <a:sym typeface="Arial"/>
              </a:rPr>
              <a:t>Currently our clinics have  6 Chairs with one Dentist with one or two specialist part time dentists, two hygienists, one office manager, 3 assistants, 2 receptionists. Associate Dentist will lead this team from a clinical perspective and help us achieve our vision by adhering to the mission.</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SzPts val="1800"/>
              <a:buNone/>
            </a:pPr>
            <a:r>
              <a:t/>
            </a:r>
            <a:endParaRPr sz="1100">
              <a:solidFill>
                <a:srgbClr val="000000"/>
              </a:solidFill>
              <a:latin typeface="Arial"/>
              <a:ea typeface="Arial"/>
              <a:cs typeface="Arial"/>
              <a:sym typeface="Arial"/>
            </a:endParaRPr>
          </a:p>
          <a:p>
            <a:pPr indent="0" lvl="0" marL="0" rtl="0" algn="l">
              <a:lnSpc>
                <a:spcPct val="115000"/>
              </a:lnSpc>
              <a:spcBef>
                <a:spcPts val="0"/>
              </a:spcBef>
              <a:spcAft>
                <a:spcPts val="160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Where are we now?</a:t>
            </a:r>
            <a:endParaRPr/>
          </a:p>
        </p:txBody>
      </p:sp>
      <p:sp>
        <p:nvSpPr>
          <p:cNvPr id="79" name="Google Shape;79;p15"/>
          <p:cNvSpPr txBox="1"/>
          <p:nvPr>
            <p:ph idx="1" type="body"/>
          </p:nvPr>
        </p:nvSpPr>
        <p:spPr>
          <a:xfrm>
            <a:off x="311700" y="1266325"/>
            <a:ext cx="8520600" cy="3634800"/>
          </a:xfrm>
          <a:prstGeom prst="rect">
            <a:avLst/>
          </a:prstGeom>
          <a:noFill/>
          <a:ln>
            <a:noFill/>
          </a:ln>
        </p:spPr>
        <p:txBody>
          <a:bodyPr anchorCtr="0" anchor="t" bIns="91425" lIns="91425" spcFirstLastPara="1" rIns="91425" wrap="square" tIns="91425">
            <a:noAutofit/>
          </a:bodyPr>
          <a:lstStyle/>
          <a:p>
            <a:pPr indent="0" lvl="0" marL="0" rtl="0" algn="l">
              <a:lnSpc>
                <a:spcPct val="172280"/>
              </a:lnSpc>
              <a:spcBef>
                <a:spcPts val="0"/>
              </a:spcBef>
              <a:spcAft>
                <a:spcPts val="0"/>
              </a:spcAft>
              <a:buSzPts val="1800"/>
              <a:buNone/>
            </a:pPr>
            <a:r>
              <a:rPr b="1" lang="en" sz="1000">
                <a:solidFill>
                  <a:srgbClr val="000000"/>
                </a:solidFill>
                <a:latin typeface="Arial"/>
                <a:ea typeface="Arial"/>
                <a:cs typeface="Arial"/>
                <a:sym typeface="Arial"/>
              </a:rPr>
              <a:t>Key Financials</a:t>
            </a:r>
            <a:endParaRPr b="1"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Total Adjusted Revenue in 2019 in the first full year of operation was 1.2+ million USD with a large learning curve </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40% EBITDA(normalized-Owners salary per market rate).</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Competitive Associate compensation of $650 per day or 30% of Adjusted Production (whichever is higher)</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Health Insurance coverage for you and your family (upto 600 USD per month)</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5 Holidays and 6 Vacation days (Paid Time off)</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Year end bonus program with straight forward, transparent and predictable calculation based on four factors based on previous years numbers (increase in net revenue, increase in profit, decrease in expenses, increase in associates revenue- 25% each multiplied by half months salary). Restricted Stock Units will be an option for associates that prefer such compensation.</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Centralized Insurance Verification</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Centralized 24x7 Call Center Support</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Centralized Billing</a:t>
            </a:r>
            <a:endParaRPr sz="1000">
              <a:solidFill>
                <a:srgbClr val="000000"/>
              </a:solidFill>
              <a:latin typeface="Arial"/>
              <a:ea typeface="Arial"/>
              <a:cs typeface="Arial"/>
              <a:sym typeface="Arial"/>
            </a:endParaRPr>
          </a:p>
          <a:p>
            <a:pPr indent="-292100" lvl="0" marL="457200" rtl="0" algn="l">
              <a:lnSpc>
                <a:spcPct val="172800"/>
              </a:lnSpc>
              <a:spcBef>
                <a:spcPts val="0"/>
              </a:spcBef>
              <a:spcAft>
                <a:spcPts val="0"/>
              </a:spcAft>
              <a:buClr>
                <a:srgbClr val="000000"/>
              </a:buClr>
              <a:buSzPts val="1000"/>
              <a:buFont typeface="Arial"/>
              <a:buAutoNum type="arabicPeriod"/>
            </a:pPr>
            <a:r>
              <a:rPr lang="en" sz="1000">
                <a:solidFill>
                  <a:srgbClr val="000000"/>
                </a:solidFill>
                <a:latin typeface="Arial"/>
                <a:ea typeface="Arial"/>
                <a:cs typeface="Arial"/>
                <a:sym typeface="Arial"/>
              </a:rPr>
              <a:t>Centralized Marketing Function</a:t>
            </a:r>
            <a:endParaRPr sz="100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Where do we want to go?</a:t>
            </a:r>
            <a:endParaRPr/>
          </a:p>
        </p:txBody>
      </p:sp>
      <p:sp>
        <p:nvSpPr>
          <p:cNvPr id="85" name="Google Shape;85;p16"/>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eriod"/>
            </a:pPr>
            <a:r>
              <a:rPr lang="en"/>
              <a:t>We would like to build a group practice of 10 clinics within the next 3-5 years</a:t>
            </a:r>
            <a:endParaRPr/>
          </a:p>
          <a:p>
            <a:pPr indent="-342900" lvl="0" marL="457200" rtl="0" algn="l">
              <a:lnSpc>
                <a:spcPct val="115000"/>
              </a:lnSpc>
              <a:spcBef>
                <a:spcPts val="0"/>
              </a:spcBef>
              <a:spcAft>
                <a:spcPts val="0"/>
              </a:spcAft>
              <a:buSzPts val="1800"/>
              <a:buAutoNum type="arabicPeriod"/>
            </a:pPr>
            <a:r>
              <a:rPr lang="en"/>
              <a:t>We encourage our associates to take up Restricted Stock Units in place of the annual Bonus to encourage partnership and potential windfall gains during our exit event at the end of 3-5 years</a:t>
            </a:r>
            <a:endParaRPr/>
          </a:p>
          <a:p>
            <a:pPr indent="-342900" lvl="0" marL="457200" rtl="0" algn="l">
              <a:lnSpc>
                <a:spcPct val="115000"/>
              </a:lnSpc>
              <a:spcBef>
                <a:spcPts val="0"/>
              </a:spcBef>
              <a:spcAft>
                <a:spcPts val="0"/>
              </a:spcAft>
              <a:buSzPts val="1800"/>
              <a:buAutoNum type="arabicPeriod"/>
            </a:pPr>
            <a:r>
              <a:rPr lang="en"/>
              <a:t>We believe that our associates will be very well placed after our exit event as we already have verbally confirmed interest in a PE firm who owns and operates 500+ sprint stores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How can we get there together?</a:t>
            </a:r>
            <a:endParaRPr/>
          </a:p>
        </p:txBody>
      </p:sp>
      <p:sp>
        <p:nvSpPr>
          <p:cNvPr id="91" name="Google Shape;91;p17"/>
          <p:cNvSpPr txBox="1"/>
          <p:nvPr>
            <p:ph idx="1" type="body"/>
          </p:nvPr>
        </p:nvSpPr>
        <p:spPr>
          <a:xfrm>
            <a:off x="311700" y="1047350"/>
            <a:ext cx="8520600" cy="387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200"/>
              <a:t>We believe, that if we share the values and profits, we can do this together. Please see the details below. Please note that this does not include the windfall gains if you take RSU’s instead of the bonus.</a:t>
            </a:r>
            <a:endParaRPr sz="1200"/>
          </a:p>
          <a:p>
            <a:pPr indent="0" lvl="0" marL="0" rtl="0" algn="l">
              <a:lnSpc>
                <a:spcPct val="100000"/>
              </a:lnSpc>
              <a:spcBef>
                <a:spcPts val="1600"/>
              </a:spcBef>
              <a:spcAft>
                <a:spcPts val="0"/>
              </a:spcAft>
              <a:buSzPts val="1800"/>
              <a:buNone/>
            </a:pPr>
            <a:r>
              <a:rPr lang="en" sz="1200"/>
              <a:t>Sample Numbers based on 2019</a:t>
            </a:r>
            <a:endParaRPr sz="1200"/>
          </a:p>
          <a:p>
            <a:pPr indent="0" lvl="0" marL="0" rtl="0" algn="l">
              <a:lnSpc>
                <a:spcPct val="100000"/>
              </a:lnSpc>
              <a:spcBef>
                <a:spcPts val="0"/>
              </a:spcBef>
              <a:spcAft>
                <a:spcPts val="0"/>
              </a:spcAft>
              <a:buSzPts val="1800"/>
              <a:buNone/>
            </a:pPr>
            <a:r>
              <a:rPr lang="en" sz="1200"/>
              <a:t>Compensation</a:t>
            </a:r>
            <a:endParaRPr sz="1200"/>
          </a:p>
          <a:p>
            <a:pPr indent="0" lvl="0" marL="0" rtl="0" algn="l">
              <a:lnSpc>
                <a:spcPct val="100000"/>
              </a:lnSpc>
              <a:spcBef>
                <a:spcPts val="0"/>
              </a:spcBef>
              <a:spcAft>
                <a:spcPts val="0"/>
              </a:spcAft>
              <a:buSzPts val="1800"/>
              <a:buNone/>
            </a:pPr>
            <a:r>
              <a:rPr lang="en" sz="1200"/>
              <a:t>2019 Provider Revenue of 750000@30%</a:t>
            </a:r>
            <a:endParaRPr sz="1200"/>
          </a:p>
          <a:p>
            <a:pPr indent="0" lvl="0" marL="0" rtl="0" algn="r">
              <a:lnSpc>
                <a:spcPct val="115000"/>
              </a:lnSpc>
              <a:spcBef>
                <a:spcPts val="0"/>
              </a:spcBef>
              <a:spcAft>
                <a:spcPts val="0"/>
              </a:spcAft>
              <a:buSzPts val="1800"/>
              <a:buNone/>
            </a:pPr>
            <a:r>
              <a:rPr lang="en" sz="1200"/>
              <a:t>225,000</a:t>
            </a:r>
            <a:endParaRPr sz="1200"/>
          </a:p>
          <a:p>
            <a:pPr indent="0" lvl="0" marL="0" rtl="0" algn="l">
              <a:lnSpc>
                <a:spcPct val="100000"/>
              </a:lnSpc>
              <a:spcBef>
                <a:spcPts val="0"/>
              </a:spcBef>
              <a:spcAft>
                <a:spcPts val="0"/>
              </a:spcAft>
              <a:buSzPts val="1800"/>
              <a:buNone/>
            </a:pPr>
            <a:r>
              <a:rPr lang="en" sz="1200"/>
              <a:t>Bonus based on 2018 Calculations</a:t>
            </a:r>
            <a:endParaRPr sz="1200"/>
          </a:p>
          <a:p>
            <a:pPr indent="0" lvl="0" marL="0" rtl="0" algn="r">
              <a:lnSpc>
                <a:spcPct val="115000"/>
              </a:lnSpc>
              <a:spcBef>
                <a:spcPts val="0"/>
              </a:spcBef>
              <a:spcAft>
                <a:spcPts val="0"/>
              </a:spcAft>
              <a:buSzPts val="1800"/>
              <a:buNone/>
            </a:pPr>
            <a:r>
              <a:rPr lang="en" sz="1200"/>
              <a:t>8500</a:t>
            </a:r>
            <a:endParaRPr sz="1200"/>
          </a:p>
          <a:p>
            <a:pPr indent="0" lvl="0" marL="0" rtl="0" algn="l">
              <a:lnSpc>
                <a:spcPct val="100000"/>
              </a:lnSpc>
              <a:spcBef>
                <a:spcPts val="0"/>
              </a:spcBef>
              <a:spcAft>
                <a:spcPts val="0"/>
              </a:spcAft>
              <a:buSzPts val="1800"/>
              <a:buNone/>
            </a:pPr>
            <a:r>
              <a:rPr lang="en" sz="1200"/>
              <a:t>Insurance @600 per month</a:t>
            </a:r>
            <a:endParaRPr sz="1200"/>
          </a:p>
          <a:p>
            <a:pPr indent="0" lvl="0" marL="0" rtl="0" algn="r">
              <a:lnSpc>
                <a:spcPct val="115000"/>
              </a:lnSpc>
              <a:spcBef>
                <a:spcPts val="0"/>
              </a:spcBef>
              <a:spcAft>
                <a:spcPts val="0"/>
              </a:spcAft>
              <a:buSzPts val="1800"/>
              <a:buNone/>
            </a:pPr>
            <a:r>
              <a:rPr lang="en" sz="1200"/>
              <a:t>7200</a:t>
            </a:r>
            <a:endParaRPr sz="1200"/>
          </a:p>
          <a:p>
            <a:pPr indent="0" lvl="0" marL="0" rtl="0" algn="l">
              <a:lnSpc>
                <a:spcPct val="100000"/>
              </a:lnSpc>
              <a:spcBef>
                <a:spcPts val="0"/>
              </a:spcBef>
              <a:spcAft>
                <a:spcPts val="0"/>
              </a:spcAft>
              <a:buSzPts val="1800"/>
              <a:buNone/>
            </a:pPr>
            <a:r>
              <a:rPr lang="en" sz="1200"/>
              <a:t>Paid Holidays</a:t>
            </a:r>
            <a:endParaRPr sz="1200"/>
          </a:p>
          <a:p>
            <a:pPr indent="0" lvl="0" marL="0" rtl="0" algn="r">
              <a:lnSpc>
                <a:spcPct val="115000"/>
              </a:lnSpc>
              <a:spcBef>
                <a:spcPts val="0"/>
              </a:spcBef>
              <a:spcAft>
                <a:spcPts val="0"/>
              </a:spcAft>
              <a:buSzPts val="1800"/>
              <a:buNone/>
            </a:pPr>
            <a:r>
              <a:rPr lang="en" sz="1200"/>
              <a:t>3250</a:t>
            </a:r>
            <a:endParaRPr sz="1200"/>
          </a:p>
          <a:p>
            <a:pPr indent="0" lvl="0" marL="0" rtl="0" algn="l">
              <a:lnSpc>
                <a:spcPct val="100000"/>
              </a:lnSpc>
              <a:spcBef>
                <a:spcPts val="0"/>
              </a:spcBef>
              <a:spcAft>
                <a:spcPts val="0"/>
              </a:spcAft>
              <a:buSzPts val="1800"/>
              <a:buNone/>
            </a:pPr>
            <a:r>
              <a:rPr lang="en" sz="1200"/>
              <a:t>PTO</a:t>
            </a:r>
            <a:endParaRPr sz="1200"/>
          </a:p>
          <a:p>
            <a:pPr indent="0" lvl="0" marL="0" rtl="0" algn="r">
              <a:lnSpc>
                <a:spcPct val="115000"/>
              </a:lnSpc>
              <a:spcBef>
                <a:spcPts val="0"/>
              </a:spcBef>
              <a:spcAft>
                <a:spcPts val="0"/>
              </a:spcAft>
              <a:buSzPts val="1800"/>
              <a:buNone/>
            </a:pPr>
            <a:r>
              <a:rPr lang="en" sz="1200"/>
              <a:t>3900</a:t>
            </a:r>
            <a:endParaRPr sz="1200"/>
          </a:p>
          <a:p>
            <a:pPr indent="0" lvl="0" marL="0" rtl="0" algn="l">
              <a:lnSpc>
                <a:spcPct val="100000"/>
              </a:lnSpc>
              <a:spcBef>
                <a:spcPts val="0"/>
              </a:spcBef>
              <a:spcAft>
                <a:spcPts val="0"/>
              </a:spcAft>
              <a:buSzPts val="1800"/>
              <a:buNone/>
            </a:pPr>
            <a:r>
              <a:rPr lang="en" sz="1200"/>
              <a:t>Malpractice Insurance upto</a:t>
            </a:r>
            <a:endParaRPr sz="1200"/>
          </a:p>
          <a:p>
            <a:pPr indent="0" lvl="0" marL="0" rtl="0" algn="r">
              <a:lnSpc>
                <a:spcPct val="115000"/>
              </a:lnSpc>
              <a:spcBef>
                <a:spcPts val="0"/>
              </a:spcBef>
              <a:spcAft>
                <a:spcPts val="0"/>
              </a:spcAft>
              <a:buSzPts val="1800"/>
              <a:buNone/>
            </a:pPr>
            <a:r>
              <a:rPr lang="en" sz="1200"/>
              <a:t>2500</a:t>
            </a:r>
            <a:endParaRPr sz="1200"/>
          </a:p>
          <a:p>
            <a:pPr indent="0" lvl="0" marL="0" rtl="0" algn="l">
              <a:lnSpc>
                <a:spcPct val="100000"/>
              </a:lnSpc>
              <a:spcBef>
                <a:spcPts val="0"/>
              </a:spcBef>
              <a:spcAft>
                <a:spcPts val="0"/>
              </a:spcAft>
              <a:buSzPts val="1800"/>
              <a:buNone/>
            </a:pPr>
            <a:r>
              <a:rPr lang="en" sz="1200"/>
              <a:t>Total Estimated Compensation</a:t>
            </a:r>
            <a:endParaRPr sz="1200"/>
          </a:p>
          <a:p>
            <a:pPr indent="0" lvl="0" marL="0" rtl="0" algn="r">
              <a:lnSpc>
                <a:spcPct val="115000"/>
              </a:lnSpc>
              <a:spcBef>
                <a:spcPts val="0"/>
              </a:spcBef>
              <a:spcAft>
                <a:spcPts val="0"/>
              </a:spcAft>
              <a:buSzPts val="1800"/>
              <a:buNone/>
            </a:pPr>
            <a:r>
              <a:rPr lang="en" sz="1200"/>
              <a:t>250,350</a:t>
            </a:r>
            <a:endParaRPr sz="1200"/>
          </a:p>
          <a:p>
            <a:pPr indent="0" lvl="0" marL="0" rtl="0" algn="r">
              <a:lnSpc>
                <a:spcPct val="115000"/>
              </a:lnSpc>
              <a:spcBef>
                <a:spcPts val="0"/>
              </a:spcBef>
              <a:spcAft>
                <a:spcPts val="0"/>
              </a:spcAft>
              <a:buSzPts val="1800"/>
              <a:buNone/>
            </a:pPr>
            <a:r>
              <a:t/>
            </a:r>
            <a:endParaRPr sz="1200"/>
          </a:p>
          <a:p>
            <a:pPr indent="0" lvl="0" marL="0" rtl="0" algn="r">
              <a:lnSpc>
                <a:spcPct val="115000"/>
              </a:lnSpc>
              <a:spcBef>
                <a:spcPts val="0"/>
              </a:spcBef>
              <a:spcAft>
                <a:spcPts val="0"/>
              </a:spcAft>
              <a:buSzPts val="1800"/>
              <a:buNone/>
            </a:pPr>
            <a:r>
              <a:t/>
            </a:r>
            <a:endParaRPr sz="1200"/>
          </a:p>
          <a:p>
            <a:pPr indent="0" lvl="0" marL="457200" rtl="0" algn="l">
              <a:lnSpc>
                <a:spcPct val="115000"/>
              </a:lnSpc>
              <a:spcBef>
                <a:spcPts val="0"/>
              </a:spcBef>
              <a:spcAft>
                <a:spcPts val="1600"/>
              </a:spcAft>
              <a:buSzPts val="1800"/>
              <a:buNone/>
            </a:pP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